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78" r:id="rId2"/>
    <p:sldId id="279" r:id="rId3"/>
    <p:sldId id="280" r:id="rId4"/>
    <p:sldId id="281" r:id="rId5"/>
    <p:sldId id="282" r:id="rId6"/>
    <p:sldId id="283" r:id="rId7"/>
    <p:sldId id="284" r:id="rId8"/>
    <p:sldId id="285" r:id="rId9"/>
    <p:sldId id="286" r:id="rId10"/>
    <p:sldId id="28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108" y="174"/>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1/13/2022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dirty="0"/>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1/13/2022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dirty="0"/>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3083767"/>
          </a:xfrm>
        </p:spPr>
        <p:txBody>
          <a:bodyPr anchor="b">
            <a:normAutofit/>
          </a:bodyPr>
          <a:lstStyle>
            <a:lvl1pPr algn="l">
              <a:lnSpc>
                <a:spcPct val="80000"/>
              </a:lnSpc>
              <a:defRPr sz="72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386585"/>
            <a:ext cx="8229600" cy="1371600"/>
          </a:xfrm>
        </p:spPr>
        <p:txBody>
          <a:bodyPr/>
          <a:lstStyle>
            <a:lvl1pPr marL="0" indent="0" algn="l">
              <a:spcBef>
                <a:spcPts val="120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4506E011-4F7D-42D0-82E1-078A40B76F01}" type="datetime1">
              <a:rPr lang="en-US" smtClean="0"/>
              <a:t>1/13/2022</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2648" y="265176"/>
            <a:ext cx="8229600" cy="3081528"/>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612648" y="3388268"/>
            <a:ext cx="8229600" cy="1371600"/>
          </a:xfrm>
        </p:spPr>
        <p:txBody>
          <a:bodyPr/>
          <a:lstStyle>
            <a:lvl1pPr marL="0" indent="0">
              <a:spcBef>
                <a:spcPts val="120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3DA471FE-0FCC-47A4-B218-06AF00AFA70F}" type="datetime1">
              <a:rPr lang="en-US" smtClean="0"/>
              <a:t>1/13/2022</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599"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BE42C22A-A385-4013-8BC3-1C712ED98224}" type="datetime1">
              <a:rPr lang="en-US" smtClean="0"/>
              <a:t>1/13/2022</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84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84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76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7" name="Date Placeholder 6"/>
          <p:cNvSpPr>
            <a:spLocks noGrp="1"/>
          </p:cNvSpPr>
          <p:nvPr>
            <p:ph type="dt" sz="half" idx="10"/>
          </p:nvPr>
        </p:nvSpPr>
        <p:spPr/>
        <p:txBody>
          <a:bodyPr/>
          <a:lstStyle/>
          <a:p>
            <a:fld id="{A4143CD7-DDC2-4E28-B80E-11B3368F8846}" type="datetime1">
              <a:rPr lang="en-US" smtClean="0"/>
              <a:t>1/13/2022</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3" name="Date Placeholder 2"/>
          <p:cNvSpPr>
            <a:spLocks noGrp="1"/>
          </p:cNvSpPr>
          <p:nvPr>
            <p:ph type="dt" sz="half" idx="10"/>
          </p:nvPr>
        </p:nvSpPr>
        <p:spPr/>
        <p:txBody>
          <a:bodyPr/>
          <a:lstStyle/>
          <a:p>
            <a:fld id="{68882D6B-0F0F-41E5-8A0F-FC2D7E2110E0}" type="datetime1">
              <a:rPr lang="en-US" smtClean="0"/>
              <a:t>1/13/2022</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endParaRPr lang="en-US" dirty="0"/>
          </a:p>
        </p:txBody>
      </p:sp>
      <p:sp>
        <p:nvSpPr>
          <p:cNvPr id="2" name="Date Placeholder 1"/>
          <p:cNvSpPr>
            <a:spLocks noGrp="1"/>
          </p:cNvSpPr>
          <p:nvPr>
            <p:ph type="dt" sz="half" idx="10"/>
          </p:nvPr>
        </p:nvSpPr>
        <p:spPr/>
        <p:txBody>
          <a:bodyPr/>
          <a:lstStyle/>
          <a:p>
            <a:fld id="{399C1A38-D70F-41CF-857C-945C6FF6B07D}" type="datetime1">
              <a:rPr lang="en-US" smtClean="0"/>
              <a:t>1/13/2022</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79330" y="457200"/>
            <a:ext cx="3603070" cy="155448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606490" y="685800"/>
            <a:ext cx="610222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979330" y="2101850"/>
            <a:ext cx="3603070" cy="182880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E32B96DC-D1E7-4668-A471-A46ECA2AE34F}" type="datetime1">
              <a:rPr lang="en-US" smtClean="0"/>
              <a:t>1/13/2022</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82712" y="457200"/>
            <a:ext cx="3602736" cy="155448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0" y="-1"/>
            <a:ext cx="73152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982712" y="2101850"/>
            <a:ext cx="3602736" cy="1828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1C40B874-E53C-42B9-98BA-0781B387246C}" type="datetime1">
              <a:rPr lang="en-US" smtClean="0"/>
              <a:t>1/13/2022</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50680" y="365125"/>
            <a:ext cx="1645920" cy="5811838"/>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5400" y="365125"/>
            <a:ext cx="7624664"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75D402F4-45D7-406A-9C33-75238E131A1E}" type="datetime1">
              <a:rPr lang="en-US" smtClean="0"/>
              <a:t>1/13/2022</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62303"/>
            <a:ext cx="9601200" cy="10699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799"/>
            <a:ext cx="9601200" cy="43481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09600" y="6385492"/>
            <a:ext cx="6099048" cy="228600"/>
          </a:xfrm>
          <a:prstGeom prst="rect">
            <a:avLst/>
          </a:prstGeom>
        </p:spPr>
        <p:txBody>
          <a:bodyPr vert="horz" lIns="91440" tIns="45720" rIns="91440" bIns="45720" rtlCol="0" anchor="ctr"/>
          <a:lstStyle>
            <a:lvl1pPr algn="l">
              <a:defRPr sz="1100">
                <a:solidFill>
                  <a:schemeClr val="accent1"/>
                </a:solidFill>
              </a:defRPr>
            </a:lvl1pPr>
          </a:lstStyle>
          <a:p>
            <a:r>
              <a:rPr lang="en-US"/>
              <a:t>Add a footer</a:t>
            </a:r>
            <a:endParaRPr lang="en-US" dirty="0"/>
          </a:p>
        </p:txBody>
      </p:sp>
      <p:sp>
        <p:nvSpPr>
          <p:cNvPr id="4" name="Date Placeholder 3"/>
          <p:cNvSpPr>
            <a:spLocks noGrp="1"/>
          </p:cNvSpPr>
          <p:nvPr>
            <p:ph type="dt" sz="half" idx="2"/>
          </p:nvPr>
        </p:nvSpPr>
        <p:spPr>
          <a:xfrm>
            <a:off x="9419253" y="6385492"/>
            <a:ext cx="982047" cy="228600"/>
          </a:xfrm>
          <a:prstGeom prst="rect">
            <a:avLst/>
          </a:prstGeom>
        </p:spPr>
        <p:txBody>
          <a:bodyPr vert="horz" lIns="91440" tIns="45720" rIns="91440" bIns="45720" rtlCol="0" anchor="ctr"/>
          <a:lstStyle>
            <a:lvl1pPr algn="r">
              <a:defRPr sz="1100">
                <a:solidFill>
                  <a:schemeClr val="accent1"/>
                </a:solidFill>
              </a:defRPr>
            </a:lvl1pPr>
          </a:lstStyle>
          <a:p>
            <a:fld id="{CC444FFE-4BDB-4301-83D8-FE8B25E7CF5A}" type="datetime1">
              <a:rPr lang="en-US" smtClean="0"/>
              <a:t>1/13/2022</a:t>
            </a:fld>
            <a:endParaRPr lang="en-US" dirty="0"/>
          </a:p>
        </p:txBody>
      </p:sp>
      <p:sp>
        <p:nvSpPr>
          <p:cNvPr id="6" name="Slide Number Placeholder 5"/>
          <p:cNvSpPr>
            <a:spLocks noGrp="1"/>
          </p:cNvSpPr>
          <p:nvPr>
            <p:ph type="sldNum" sz="quarter" idx="4"/>
          </p:nvPr>
        </p:nvSpPr>
        <p:spPr>
          <a:xfrm>
            <a:off x="10753532" y="6385492"/>
            <a:ext cx="828868" cy="228600"/>
          </a:xfrm>
          <a:prstGeom prst="rect">
            <a:avLst/>
          </a:prstGeom>
        </p:spPr>
        <p:txBody>
          <a:bodyPr vert="horz" lIns="91440" tIns="45720" rIns="91440" bIns="45720" rtlCol="0" anchor="ctr"/>
          <a:lstStyle>
            <a:lvl1pPr algn="r">
              <a:defRPr sz="1100">
                <a:solidFill>
                  <a:schemeClr val="accent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343940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p:txBody>
          <a:bodyPr>
            <a:normAutofit fontScale="90000"/>
          </a:bodyPr>
          <a:lstStyle/>
          <a:p>
            <a:r>
              <a:rPr lang="en-US" sz="4400" dirty="0">
                <a:solidFill>
                  <a:schemeClr val="tx1"/>
                </a:solidFill>
              </a:rPr>
              <a:t>Growth is Necessary in All Areas of Life</a:t>
            </a:r>
            <a:endParaRPr lang="en-US"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p:txBody>
          <a:bodyPr>
            <a:normAutofit lnSpcReduction="10000"/>
          </a:bodyPr>
          <a:lstStyle/>
          <a:p>
            <a:r>
              <a:rPr lang="en-US" sz="3200" dirty="0"/>
              <a:t>Especially true in our lives a Christians</a:t>
            </a:r>
          </a:p>
          <a:p>
            <a:r>
              <a:rPr lang="en-US" sz="3200" dirty="0"/>
              <a:t>Ephesians 4:14,15 – “may grow up in all things into Him who is the head- Christ”</a:t>
            </a:r>
          </a:p>
          <a:p>
            <a:r>
              <a:rPr lang="en-US" sz="3200" dirty="0"/>
              <a:t>1 Peter 2:2 – “that you may grow thereby”</a:t>
            </a:r>
          </a:p>
          <a:p>
            <a:r>
              <a:rPr lang="en-US" sz="3200" dirty="0"/>
              <a:t>2 Peter 3:18 – “but grow in the grace and knowledge of our Lord and Savior Jesus Christ.”</a:t>
            </a:r>
          </a:p>
          <a:p>
            <a:r>
              <a:rPr lang="en-US" sz="3200" dirty="0"/>
              <a:t>2 Thessalonians 1:3 – “your faith grows exceedingly”</a:t>
            </a:r>
          </a:p>
        </p:txBody>
      </p:sp>
    </p:spTree>
    <p:extLst>
      <p:ext uri="{BB962C8B-B14F-4D97-AF65-F5344CB8AC3E}">
        <p14:creationId xmlns:p14="http://schemas.microsoft.com/office/powerpoint/2010/main" val="27154493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069940"/>
          </a:xfrm>
        </p:spPr>
        <p:txBody>
          <a:bodyPr>
            <a:normAutofit/>
          </a:bodyPr>
          <a:lstStyle/>
          <a:p>
            <a:r>
              <a:rPr lang="en-US" sz="5400" dirty="0">
                <a:solidFill>
                  <a:schemeClr val="tx1"/>
                </a:solidFill>
              </a:rPr>
              <a:t>HINDRANCES TO GROWTH</a:t>
            </a:r>
            <a:endParaRPr lang="en-US"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432243"/>
            <a:ext cx="9601200" cy="4744719"/>
          </a:xfrm>
        </p:spPr>
        <p:txBody>
          <a:bodyPr>
            <a:normAutofit fontScale="92500"/>
          </a:bodyPr>
          <a:lstStyle/>
          <a:p>
            <a:r>
              <a:rPr lang="en-US" sz="3200" dirty="0"/>
              <a:t>LACK OF EFFORT-</a:t>
            </a:r>
          </a:p>
          <a:p>
            <a:r>
              <a:rPr lang="en-US" sz="3200" dirty="0"/>
              <a:t>One may still be a “babe” after many years – Hebrews 5:13; 1 Corinthians 3:1,2</a:t>
            </a:r>
          </a:p>
          <a:p>
            <a:r>
              <a:rPr lang="en-US" sz="3200" dirty="0"/>
              <a:t>DISCOURAGEMENT-</a:t>
            </a:r>
          </a:p>
          <a:p>
            <a:r>
              <a:rPr lang="en-US" sz="3200" dirty="0"/>
              <a:t>Reasons my vary:  church troubles, personal problems, lack of encouragement, etc.</a:t>
            </a:r>
          </a:p>
          <a:p>
            <a:r>
              <a:rPr lang="en-US" sz="3200" dirty="0"/>
              <a:t>2 Corinthians 11:24-28; 4:8,9,16-5:1</a:t>
            </a:r>
          </a:p>
          <a:p>
            <a:r>
              <a:rPr lang="en-US" sz="3200" dirty="0"/>
              <a:t>He encourages us – Galatians 6:9; 1 Corinthians 15:58</a:t>
            </a:r>
          </a:p>
        </p:txBody>
      </p:sp>
    </p:spTree>
    <p:extLst>
      <p:ext uri="{BB962C8B-B14F-4D97-AF65-F5344CB8AC3E}">
        <p14:creationId xmlns:p14="http://schemas.microsoft.com/office/powerpoint/2010/main" val="1838869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069940"/>
          </a:xfrm>
        </p:spPr>
        <p:txBody>
          <a:bodyPr>
            <a:normAutofit/>
          </a:bodyPr>
          <a:lstStyle/>
          <a:p>
            <a:r>
              <a:rPr lang="en-US" sz="5400" dirty="0">
                <a:solidFill>
                  <a:schemeClr val="tx1"/>
                </a:solidFill>
              </a:rPr>
              <a:t>HINDRANCES TO GROWTH</a:t>
            </a:r>
            <a:endParaRPr lang="en-US"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432243"/>
            <a:ext cx="9601200" cy="5021311"/>
          </a:xfrm>
        </p:spPr>
        <p:txBody>
          <a:bodyPr>
            <a:normAutofit fontScale="92500" lnSpcReduction="10000"/>
          </a:bodyPr>
          <a:lstStyle/>
          <a:p>
            <a:r>
              <a:rPr lang="en-US" sz="3200" dirty="0"/>
              <a:t>THE LAW OF DISUSE-</a:t>
            </a:r>
          </a:p>
          <a:p>
            <a:r>
              <a:rPr lang="en-US" sz="3200" dirty="0"/>
              <a:t>We lose what knowledge, ability &amp; opportunity we have when we do not use them!</a:t>
            </a:r>
          </a:p>
          <a:p>
            <a:r>
              <a:rPr lang="en-US" sz="3200" dirty="0"/>
              <a:t>We simply “drift away” – Hebrews 2:1</a:t>
            </a:r>
          </a:p>
          <a:p>
            <a:r>
              <a:rPr lang="en-US" sz="3200" dirty="0"/>
              <a:t>THE LAW OF INTERFERENCE-</a:t>
            </a:r>
          </a:p>
          <a:p>
            <a:r>
              <a:rPr lang="en-US" sz="3200" dirty="0"/>
              <a:t>Crops do not grow well when crowded</a:t>
            </a:r>
          </a:p>
          <a:p>
            <a:r>
              <a:rPr lang="en-US" sz="3200" dirty="0"/>
              <a:t>Spiritual growth hindered when we allow other things to crowd out our spiritual life!</a:t>
            </a:r>
          </a:p>
          <a:p>
            <a:r>
              <a:rPr lang="en-US" sz="3200" dirty="0"/>
              <a:t>Mark 4:18,19 “the cares of this world…”</a:t>
            </a:r>
          </a:p>
        </p:txBody>
      </p:sp>
    </p:spTree>
    <p:extLst>
      <p:ext uri="{BB962C8B-B14F-4D97-AF65-F5344CB8AC3E}">
        <p14:creationId xmlns:p14="http://schemas.microsoft.com/office/powerpoint/2010/main" val="20795110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427756"/>
          </a:xfrm>
        </p:spPr>
        <p:txBody>
          <a:bodyPr>
            <a:noAutofit/>
          </a:bodyPr>
          <a:lstStyle/>
          <a:p>
            <a:r>
              <a:rPr lang="en-US" sz="4400" dirty="0">
                <a:solidFill>
                  <a:schemeClr val="tx1"/>
                </a:solidFill>
              </a:rPr>
              <a:t>SUGGESTIONS FOR CONTINUING OUR SPIRITUAL GROWTH</a:t>
            </a:r>
            <a:endParaRPr lang="en-US" sz="2400"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652954"/>
            <a:ext cx="9601200" cy="4800600"/>
          </a:xfrm>
        </p:spPr>
        <p:txBody>
          <a:bodyPr>
            <a:normAutofit lnSpcReduction="10000"/>
          </a:bodyPr>
          <a:lstStyle/>
          <a:p>
            <a:r>
              <a:rPr lang="en-US" sz="3200" dirty="0"/>
              <a:t>BECOME ACTIVE IN THE WORK OF THE CONGREGATION-</a:t>
            </a:r>
          </a:p>
          <a:p>
            <a:r>
              <a:rPr lang="en-US" sz="3200" dirty="0"/>
              <a:t>There is work for everyone!</a:t>
            </a:r>
          </a:p>
          <a:p>
            <a:r>
              <a:rPr lang="en-US" sz="3200" dirty="0"/>
              <a:t>Psalm 84:10 “I would rather be a doorkeeper in the house of my God…”</a:t>
            </a:r>
          </a:p>
          <a:p>
            <a:r>
              <a:rPr lang="en-US" sz="3200" dirty="0"/>
              <a:t>John 13:12-17 – Offer your services to members</a:t>
            </a:r>
          </a:p>
          <a:p>
            <a:r>
              <a:rPr lang="en-US" sz="3200" dirty="0"/>
              <a:t>Have the attitude of Isaiah: “…Here am I!  Send me.”  Isaiah 6:8</a:t>
            </a:r>
          </a:p>
          <a:p>
            <a:r>
              <a:rPr lang="en-US" sz="3200" dirty="0"/>
              <a:t>“Don’t criticize, energize!”</a:t>
            </a:r>
          </a:p>
        </p:txBody>
      </p:sp>
    </p:spTree>
    <p:extLst>
      <p:ext uri="{BB962C8B-B14F-4D97-AF65-F5344CB8AC3E}">
        <p14:creationId xmlns:p14="http://schemas.microsoft.com/office/powerpoint/2010/main" val="3147271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427756"/>
          </a:xfrm>
        </p:spPr>
        <p:txBody>
          <a:bodyPr>
            <a:noAutofit/>
          </a:bodyPr>
          <a:lstStyle/>
          <a:p>
            <a:r>
              <a:rPr lang="en-US" sz="4400" dirty="0">
                <a:solidFill>
                  <a:schemeClr val="tx1"/>
                </a:solidFill>
              </a:rPr>
              <a:t>SUGGESTIONS FOR CONTINUING OUR SPIRITUAL GROWTH</a:t>
            </a:r>
            <a:endParaRPr lang="en-US" sz="2400"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652954"/>
            <a:ext cx="9601200" cy="4800600"/>
          </a:xfrm>
        </p:spPr>
        <p:txBody>
          <a:bodyPr>
            <a:normAutofit fontScale="92500" lnSpcReduction="10000"/>
          </a:bodyPr>
          <a:lstStyle/>
          <a:p>
            <a:r>
              <a:rPr lang="en-US" sz="3200" dirty="0"/>
              <a:t>START A PROGRAM OF REGULAR PRIVATE TIME WITH GOD-</a:t>
            </a:r>
          </a:p>
          <a:p>
            <a:r>
              <a:rPr lang="en-US" sz="3200" dirty="0"/>
              <a:t>Spend time each day with God, praying, studying your Bible or singing praises</a:t>
            </a:r>
          </a:p>
          <a:p>
            <a:r>
              <a:rPr lang="en-US" sz="3200" dirty="0"/>
              <a:t>Many Christians do not grow because they try to exist on a “spiritual starvation diet!”</a:t>
            </a:r>
          </a:p>
          <a:p>
            <a:r>
              <a:rPr lang="en-US" sz="3200" dirty="0"/>
              <a:t>PARTICIPATE IN INFORMAL BIBLE STUDIES-</a:t>
            </a:r>
          </a:p>
          <a:p>
            <a:r>
              <a:rPr lang="en-US" sz="3200" dirty="0"/>
              <a:t>Meet with other Christians to study the Bible</a:t>
            </a:r>
          </a:p>
          <a:p>
            <a:r>
              <a:rPr lang="en-US" sz="3200" dirty="0"/>
              <a:t>Opportunities for encouragement &amp; growth</a:t>
            </a:r>
          </a:p>
        </p:txBody>
      </p:sp>
    </p:spTree>
    <p:extLst>
      <p:ext uri="{BB962C8B-B14F-4D97-AF65-F5344CB8AC3E}">
        <p14:creationId xmlns:p14="http://schemas.microsoft.com/office/powerpoint/2010/main" val="24293418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427756"/>
          </a:xfrm>
        </p:spPr>
        <p:txBody>
          <a:bodyPr>
            <a:noAutofit/>
          </a:bodyPr>
          <a:lstStyle/>
          <a:p>
            <a:r>
              <a:rPr lang="en-US" sz="4400" dirty="0">
                <a:solidFill>
                  <a:schemeClr val="tx1"/>
                </a:solidFill>
              </a:rPr>
              <a:t>SUGGESTIONS FOR CONTINUING OUR SPIRITUAL GROWTH</a:t>
            </a:r>
            <a:endParaRPr lang="en-US" sz="2400"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916722"/>
            <a:ext cx="9601200" cy="4536831"/>
          </a:xfrm>
        </p:spPr>
        <p:txBody>
          <a:bodyPr>
            <a:normAutofit/>
          </a:bodyPr>
          <a:lstStyle/>
          <a:p>
            <a:r>
              <a:rPr lang="en-US" sz="3600" dirty="0"/>
              <a:t>BECOME INVOLVED IN LEADING PEOPLE TO CHRIST-</a:t>
            </a:r>
          </a:p>
          <a:p>
            <a:r>
              <a:rPr lang="en-US" sz="3600" dirty="0"/>
              <a:t>Even if you don’t do the teaching, do what Andrew and Philip did – John 1:40-46</a:t>
            </a:r>
          </a:p>
          <a:p>
            <a:r>
              <a:rPr lang="en-US" sz="3600" dirty="0"/>
              <a:t>PRACTICE CONSTANT SELF-EXAMINATION- </a:t>
            </a:r>
          </a:p>
          <a:p>
            <a:r>
              <a:rPr lang="en-US" sz="3600" dirty="0"/>
              <a:t>2 Corinthians 13:5 “examine yourselves”</a:t>
            </a:r>
          </a:p>
        </p:txBody>
      </p:sp>
    </p:spTree>
    <p:extLst>
      <p:ext uri="{BB962C8B-B14F-4D97-AF65-F5344CB8AC3E}">
        <p14:creationId xmlns:p14="http://schemas.microsoft.com/office/powerpoint/2010/main" val="26603269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427756"/>
          </a:xfrm>
        </p:spPr>
        <p:txBody>
          <a:bodyPr>
            <a:noAutofit/>
          </a:bodyPr>
          <a:lstStyle/>
          <a:p>
            <a:r>
              <a:rPr lang="en-US" sz="4400" dirty="0">
                <a:solidFill>
                  <a:schemeClr val="tx1"/>
                </a:solidFill>
              </a:rPr>
              <a:t>SOME QUESTIONS WE SHOULD ASK OURSELVES:</a:t>
            </a:r>
            <a:endParaRPr lang="en-US" sz="2400"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916722"/>
            <a:ext cx="9601200" cy="4536831"/>
          </a:xfrm>
        </p:spPr>
        <p:txBody>
          <a:bodyPr>
            <a:normAutofit/>
          </a:bodyPr>
          <a:lstStyle/>
          <a:p>
            <a:r>
              <a:rPr lang="en-US" sz="3600" dirty="0"/>
              <a:t>“Do I have a better knowledge of the Bible that one year ago?”</a:t>
            </a:r>
          </a:p>
          <a:p>
            <a:r>
              <a:rPr lang="en-US" sz="3600" dirty="0"/>
              <a:t>“Am I as interested in Jesus Christ today as when I was baptized?”</a:t>
            </a:r>
          </a:p>
          <a:p>
            <a:r>
              <a:rPr lang="en-US" sz="3600" dirty="0"/>
              <a:t>“Have I helped someone else to become a Christian?”</a:t>
            </a:r>
          </a:p>
          <a:p>
            <a:r>
              <a:rPr lang="en-US" sz="3600" dirty="0"/>
              <a:t>“Am I enjoying life as a child of God?”</a:t>
            </a:r>
          </a:p>
        </p:txBody>
      </p:sp>
    </p:spTree>
    <p:extLst>
      <p:ext uri="{BB962C8B-B14F-4D97-AF65-F5344CB8AC3E}">
        <p14:creationId xmlns:p14="http://schemas.microsoft.com/office/powerpoint/2010/main" val="335469028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146068"/>
            <a:ext cx="9601200" cy="1427756"/>
          </a:xfrm>
        </p:spPr>
        <p:txBody>
          <a:bodyPr>
            <a:noAutofit/>
          </a:bodyPr>
          <a:lstStyle/>
          <a:p>
            <a:r>
              <a:rPr lang="en-US" sz="4400" dirty="0">
                <a:solidFill>
                  <a:schemeClr val="tx1"/>
                </a:solidFill>
              </a:rPr>
              <a:t>SOME QUESTIONS WE SHOULD ASK OURSELVES:</a:t>
            </a:r>
            <a:endParaRPr lang="en-US" sz="2400" dirty="0">
              <a:solidFill>
                <a:schemeClr val="tx1"/>
              </a:solidFill>
            </a:endParaRPr>
          </a:p>
        </p:txBody>
      </p:sp>
      <p:sp>
        <p:nvSpPr>
          <p:cNvPr id="3" name="Content Placeholder 2">
            <a:extLst>
              <a:ext uri="{FF2B5EF4-FFF2-40B4-BE49-F238E27FC236}">
                <a16:creationId xmlns:a16="http://schemas.microsoft.com/office/drawing/2014/main" id="{7ED1DA03-E3F4-40F8-B9EF-FD921E3D4FEB}"/>
              </a:ext>
            </a:extLst>
          </p:cNvPr>
          <p:cNvSpPr>
            <a:spLocks noGrp="1"/>
          </p:cNvSpPr>
          <p:nvPr>
            <p:ph idx="1"/>
          </p:nvPr>
        </p:nvSpPr>
        <p:spPr>
          <a:xfrm>
            <a:off x="1295400" y="1916722"/>
            <a:ext cx="9601200" cy="4536831"/>
          </a:xfrm>
        </p:spPr>
        <p:txBody>
          <a:bodyPr>
            <a:normAutofit fontScale="92500"/>
          </a:bodyPr>
          <a:lstStyle/>
          <a:p>
            <a:r>
              <a:rPr lang="en-US" sz="3600" dirty="0"/>
              <a:t>“Am I improving my life, my disposition, and becoming more like Christ?”</a:t>
            </a:r>
          </a:p>
          <a:p>
            <a:r>
              <a:rPr lang="en-US" sz="3600" dirty="0"/>
              <a:t>“Do I set a good example for other Christians?”</a:t>
            </a:r>
          </a:p>
          <a:p>
            <a:r>
              <a:rPr lang="en-US" sz="3600" dirty="0"/>
              <a:t>“Am I growing in such activities as Bible study, prayer or worship?”</a:t>
            </a:r>
          </a:p>
          <a:p>
            <a:r>
              <a:rPr lang="en-US" sz="3600" dirty="0"/>
              <a:t>Self-examination not an easy process</a:t>
            </a:r>
          </a:p>
          <a:p>
            <a:r>
              <a:rPr lang="en-US" sz="3600" dirty="0"/>
              <a:t>But true spiritual growth not possible without it!</a:t>
            </a:r>
          </a:p>
        </p:txBody>
      </p:sp>
    </p:spTree>
    <p:extLst>
      <p:ext uri="{BB962C8B-B14F-4D97-AF65-F5344CB8AC3E}">
        <p14:creationId xmlns:p14="http://schemas.microsoft.com/office/powerpoint/2010/main" val="8781438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ADD4-44CB-4669-ABAC-1DDEA9F8FD3E}"/>
              </a:ext>
            </a:extLst>
          </p:cNvPr>
          <p:cNvSpPr>
            <a:spLocks noGrp="1"/>
          </p:cNvSpPr>
          <p:nvPr>
            <p:ph type="title"/>
          </p:nvPr>
        </p:nvSpPr>
        <p:spPr>
          <a:xfrm>
            <a:off x="1295400" y="369277"/>
            <a:ext cx="9601200" cy="1837593"/>
          </a:xfrm>
        </p:spPr>
        <p:txBody>
          <a:bodyPr>
            <a:noAutofit/>
          </a:bodyPr>
          <a:lstStyle/>
          <a:p>
            <a:pPr algn="ctr"/>
            <a:r>
              <a:rPr lang="en-US" sz="6000" dirty="0">
                <a:solidFill>
                  <a:schemeClr val="tx1"/>
                </a:solidFill>
              </a:rPr>
              <a:t>1 THESSALONIANS 5:23,24</a:t>
            </a:r>
            <a:endParaRPr lang="en-US" sz="2400" dirty="0">
              <a:solidFill>
                <a:schemeClr val="tx1"/>
              </a:solidFill>
            </a:endParaRPr>
          </a:p>
        </p:txBody>
      </p:sp>
      <p:sp>
        <p:nvSpPr>
          <p:cNvPr id="6" name="TextBox 5">
            <a:extLst>
              <a:ext uri="{FF2B5EF4-FFF2-40B4-BE49-F238E27FC236}">
                <a16:creationId xmlns:a16="http://schemas.microsoft.com/office/drawing/2014/main" id="{C8274634-25E0-4959-B758-D6970C81626D}"/>
              </a:ext>
            </a:extLst>
          </p:cNvPr>
          <p:cNvSpPr txBox="1"/>
          <p:nvPr/>
        </p:nvSpPr>
        <p:spPr>
          <a:xfrm>
            <a:off x="2302119" y="2338753"/>
            <a:ext cx="7587762" cy="3970318"/>
          </a:xfrm>
          <a:prstGeom prst="rect">
            <a:avLst/>
          </a:prstGeom>
          <a:noFill/>
        </p:spPr>
        <p:txBody>
          <a:bodyPr wrap="square" rtlCol="0">
            <a:spAutoFit/>
          </a:bodyPr>
          <a:lstStyle/>
          <a:p>
            <a:r>
              <a:rPr lang="en-US" sz="3600" dirty="0"/>
              <a:t>NKJV 23 “Now may the God of peace Himself sanctify you completely; and may your whole spirit, soul, and body be preserved blameless at the coming of our Lord Jesus Christ. 24 He who calls you is faithful, who also will do it.”</a:t>
            </a:r>
          </a:p>
        </p:txBody>
      </p:sp>
    </p:spTree>
    <p:extLst>
      <p:ext uri="{BB962C8B-B14F-4D97-AF65-F5344CB8AC3E}">
        <p14:creationId xmlns:p14="http://schemas.microsoft.com/office/powerpoint/2010/main" val="1702568342"/>
      </p:ext>
    </p:extLst>
  </p:cSld>
  <p:clrMapOvr>
    <a:masterClrMapping/>
  </p:clrMapOvr>
  <p:transition spd="slow">
    <p:push dir="u"/>
  </p:transition>
</p:sld>
</file>

<file path=ppt/theme/theme1.xml><?xml version="1.0" encoding="utf-8"?>
<a:theme xmlns:a="http://schemas.openxmlformats.org/drawingml/2006/main" name="Brushed Metal 16x9">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brushed metal presentation (widescreen).potx" id="{C4E52658-42BB-4751-AD45-DBF99E6546BE}" vid="{DAEF9E1A-844D-45D9-BB7C-945DFF722FA1}"/>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Green brushed metal presentation (widescreen)</Template>
  <TotalTime>69</TotalTime>
  <Words>544</Words>
  <Application>Microsoft Office PowerPoint</Application>
  <PresentationFormat>Widescreen</PresentationFormat>
  <Paragraphs>53</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Georgia</vt:lpstr>
      <vt:lpstr>Brushed Metal 16x9</vt:lpstr>
      <vt:lpstr>PowerPoint Presentation</vt:lpstr>
      <vt:lpstr>Growth is Necessary in All Areas of Life</vt:lpstr>
      <vt:lpstr>HINDRANCES TO GROWTH</vt:lpstr>
      <vt:lpstr>HINDRANCES TO GROWTH</vt:lpstr>
      <vt:lpstr>SUGGESTIONS FOR CONTINUING OUR SPIRITUAL GROWTH</vt:lpstr>
      <vt:lpstr>SUGGESTIONS FOR CONTINUING OUR SPIRITUAL GROWTH</vt:lpstr>
      <vt:lpstr>SUGGESTIONS FOR CONTINUING OUR SPIRITUAL GROWTH</vt:lpstr>
      <vt:lpstr>SOME QUESTIONS WE SHOULD ASK OURSELVES:</vt:lpstr>
      <vt:lpstr>SOME QUESTIONS WE SHOULD ASK OURSELVES:</vt:lpstr>
      <vt:lpstr>1 THESSALONIANS 5:23,24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6</cp:revision>
  <dcterms:created xsi:type="dcterms:W3CDTF">2022-01-14T02:05:23Z</dcterms:created>
  <dcterms:modified xsi:type="dcterms:W3CDTF">2022-01-14T03:14:33Z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